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handoutMasterIdLst>
    <p:handoutMasterId r:id="rId29"/>
  </p:handoutMasterIdLst>
  <p:sldIdLst>
    <p:sldId id="256" r:id="rId2"/>
    <p:sldId id="326" r:id="rId3"/>
    <p:sldId id="341" r:id="rId4"/>
    <p:sldId id="342" r:id="rId5"/>
    <p:sldId id="349" r:id="rId6"/>
    <p:sldId id="363" r:id="rId7"/>
    <p:sldId id="362" r:id="rId8"/>
    <p:sldId id="364" r:id="rId9"/>
    <p:sldId id="365" r:id="rId10"/>
    <p:sldId id="366" r:id="rId11"/>
    <p:sldId id="320" r:id="rId12"/>
    <p:sldId id="367" r:id="rId13"/>
    <p:sldId id="368" r:id="rId14"/>
    <p:sldId id="369" r:id="rId15"/>
    <p:sldId id="370" r:id="rId16"/>
    <p:sldId id="371" r:id="rId17"/>
    <p:sldId id="372" r:id="rId18"/>
    <p:sldId id="373" r:id="rId19"/>
    <p:sldId id="374" r:id="rId20"/>
    <p:sldId id="375" r:id="rId21"/>
    <p:sldId id="376" r:id="rId22"/>
    <p:sldId id="377" r:id="rId23"/>
    <p:sldId id="378" r:id="rId24"/>
    <p:sldId id="379" r:id="rId25"/>
    <p:sldId id="380" r:id="rId26"/>
    <p:sldId id="381" r:id="rId27"/>
  </p:sldIdLst>
  <p:sldSz cx="9144000" cy="6840538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8C71C53-F6B7-499B-BA9A-5A8533E2BC33}">
          <p14:sldIdLst>
            <p14:sldId id="256"/>
            <p14:sldId id="326"/>
            <p14:sldId id="341"/>
            <p14:sldId id="342"/>
            <p14:sldId id="349"/>
            <p14:sldId id="363"/>
            <p14:sldId id="362"/>
            <p14:sldId id="364"/>
            <p14:sldId id="365"/>
            <p14:sldId id="366"/>
            <p14:sldId id="320"/>
            <p14:sldId id="367"/>
            <p14:sldId id="368"/>
            <p14:sldId id="369"/>
            <p14:sldId id="370"/>
            <p14:sldId id="371"/>
            <p14:sldId id="372"/>
            <p14:sldId id="373"/>
            <p14:sldId id="374"/>
            <p14:sldId id="375"/>
            <p14:sldId id="376"/>
            <p14:sldId id="377"/>
            <p14:sldId id="378"/>
            <p14:sldId id="379"/>
            <p14:sldId id="380"/>
            <p14:sldId id="381"/>
          </p14:sldIdLst>
        </p14:section>
        <p14:section name="Раздел без заголовка" id="{D45DCFF6-3C45-4514-922C-D666D8FBD0B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5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175777"/>
    <a:srgbClr val="3399FF"/>
    <a:srgbClr val="66CCFF"/>
    <a:srgbClr val="0D5C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60" autoAdjust="0"/>
    <p:restoredTop sz="95052" autoAdjust="0"/>
  </p:normalViewPr>
  <p:slideViewPr>
    <p:cSldViewPr>
      <p:cViewPr varScale="1">
        <p:scale>
          <a:sx n="111" d="100"/>
          <a:sy n="111" d="100"/>
        </p:scale>
        <p:origin x="450" y="102"/>
      </p:cViewPr>
      <p:guideLst>
        <p:guide orient="horz" pos="215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2904" y="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F787A3-2B4B-46C6-BA73-55660715D745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DDE472-82EC-4F86-9331-23B69ED202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049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2"/>
          </a:xfrm>
          <a:prstGeom prst="rect">
            <a:avLst/>
          </a:prstGeom>
        </p:spPr>
        <p:txBody>
          <a:bodyPr vert="horz" lIns="95571" tIns="47786" rIns="95571" bIns="47786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2"/>
          </a:xfrm>
          <a:prstGeom prst="rect">
            <a:avLst/>
          </a:prstGeom>
        </p:spPr>
        <p:txBody>
          <a:bodyPr vert="horz" lIns="95571" tIns="47786" rIns="95571" bIns="47786" rtlCol="0"/>
          <a:lstStyle>
            <a:lvl1pPr algn="r">
              <a:defRPr sz="1300"/>
            </a:lvl1pPr>
          </a:lstStyle>
          <a:p>
            <a:fld id="{95233645-0AE3-49DA-9EB4-CA1B762E403D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6125"/>
            <a:ext cx="49720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71" tIns="47786" rIns="95571" bIns="4778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5571" tIns="47786" rIns="95571" bIns="4778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2"/>
          </a:xfrm>
          <a:prstGeom prst="rect">
            <a:avLst/>
          </a:prstGeom>
        </p:spPr>
        <p:txBody>
          <a:bodyPr vert="horz" lIns="95571" tIns="47786" rIns="95571" bIns="47786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2"/>
          </a:xfrm>
          <a:prstGeom prst="rect">
            <a:avLst/>
          </a:prstGeom>
        </p:spPr>
        <p:txBody>
          <a:bodyPr vert="horz" lIns="95571" tIns="47786" rIns="95571" bIns="47786" rtlCol="0" anchor="b"/>
          <a:lstStyle>
            <a:lvl1pPr algn="r">
              <a:defRPr sz="1300"/>
            </a:lvl1pPr>
          </a:lstStyle>
          <a:p>
            <a:fld id="{291D8695-F40A-46B3-A311-B41F6979D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96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152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1527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1645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8355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1200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1561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9977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1835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9624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5682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927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245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6425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5882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3472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3743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9615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683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249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725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580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3484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303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4550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D8695-F40A-46B3-A311-B41F6979D67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050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57074"/>
            <a:ext cx="9144000" cy="2983464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5707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45558"/>
            <a:ext cx="9144000" cy="228017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596125"/>
            <a:ext cx="9144000" cy="509240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39681"/>
            <a:ext cx="5637010" cy="879873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E32-6837-4225-95E4-21E8FEAC8B16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4F1A-77B9-46BD-8C42-83DA89B7F40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3124315"/>
            <a:ext cx="7175351" cy="1788601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29656"/>
            <a:ext cx="6400800" cy="346587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E32-6837-4225-95E4-21E8FEAC8B16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4F1A-77B9-46BD-8C42-83DA89B7F4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5559"/>
            <a:ext cx="2057400" cy="5225001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729657"/>
            <a:ext cx="4829287" cy="48822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E32-6837-4225-95E4-21E8FEAC8B16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4F1A-77B9-46BD-8C42-83DA89B7F4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E32-6837-4225-95E4-21E8FEAC8B16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4F1A-77B9-46BD-8C42-83DA89B7F40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29657"/>
            <a:ext cx="6400800" cy="346587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57074"/>
            <a:ext cx="9144000" cy="2983464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5707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45558"/>
            <a:ext cx="9144000" cy="228017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596125"/>
            <a:ext cx="9144000" cy="509240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67116"/>
            <a:ext cx="5966666" cy="241717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595779"/>
            <a:ext cx="5970494" cy="833333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E32-6837-4225-95E4-21E8FEAC8B16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4F1A-77B9-46BD-8C42-83DA89B7F4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E32-6837-4225-95E4-21E8FEAC8B16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4F1A-77B9-46BD-8C42-83DA89B7F40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29656"/>
            <a:ext cx="3346704" cy="34658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29657"/>
            <a:ext cx="3346704" cy="34658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29657"/>
            <a:ext cx="3346704" cy="63813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396762"/>
            <a:ext cx="3346704" cy="273621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29657"/>
            <a:ext cx="3346704" cy="63813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5470"/>
            <a:ext cx="3346704" cy="273621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E32-6837-4225-95E4-21E8FEAC8B16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4F1A-77B9-46BD-8C42-83DA89B7F40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E32-6837-4225-95E4-21E8FEAC8B16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4F1A-77B9-46BD-8C42-83DA89B7F4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E32-6837-4225-95E4-21E8FEAC8B16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4F1A-77B9-46BD-8C42-83DA89B7F4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6" y="2204174"/>
            <a:ext cx="3636085" cy="1255289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729657"/>
            <a:ext cx="4017085" cy="4882267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88896"/>
            <a:ext cx="3388660" cy="213407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E32-6837-4225-95E4-21E8FEAC8B16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4F1A-77B9-46BD-8C42-83DA89B7F4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57074"/>
            <a:ext cx="9144000" cy="2983464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5707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45558"/>
            <a:ext cx="9144000" cy="228017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596125"/>
            <a:ext cx="9144000" cy="509240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0090"/>
            <a:ext cx="4114800" cy="3119842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07913"/>
            <a:ext cx="3694114" cy="2157512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E32-6837-4225-95E4-21E8FEAC8B16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4F1A-77B9-46BD-8C42-83DA89B7F40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53053"/>
            <a:ext cx="6383538" cy="114009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092401"/>
            <a:ext cx="9144000" cy="1748137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09240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58709"/>
            <a:ext cx="9144000" cy="228017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596125"/>
            <a:ext cx="9144000" cy="509240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4361035"/>
            <a:ext cx="6512511" cy="114009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0395"/>
            <a:ext cx="6400800" cy="3465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6485"/>
            <a:ext cx="2514600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AC75E32-6837-4225-95E4-21E8FEAC8B16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56485"/>
            <a:ext cx="335280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56485"/>
            <a:ext cx="1828800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C5C4F1A-77B9-46BD-8C42-83DA89B7F40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27784" y="3348261"/>
            <a:ext cx="6516216" cy="864096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   </a:t>
            </a:r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 НАМИ КАЧЕСТВЕННО, БЫСТРО, УДОБНО!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212407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26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261627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284274"/>
            <a:ext cx="64442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УВЛАЖНЕНИЕ. </a:t>
            </a:r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Промышленность, локальные производственные процессы.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1108297"/>
            <a:ext cx="8583701" cy="2708434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Металлообработка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Мебельные </a:t>
            </a:r>
            <a:r>
              <a:rPr lang="ru-RU" sz="1700" b="1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фабрики, деревообрабатывающие </a:t>
            </a: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предприятия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Полиграфия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Электроника</a:t>
            </a: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микроэлектроника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Приборостроение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Машиностроение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Авиастроение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Химия</a:t>
            </a: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полимеры</a:t>
            </a:r>
            <a:r>
              <a:rPr lang="ru-RU" sz="17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ru-RU" sz="1700" dirty="0" smtClean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Испытательные </a:t>
            </a: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камеры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Энергетика</a:t>
            </a:r>
            <a:endParaRPr lang="ru-RU" sz="1700" b="1" dirty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Рисунок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87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261627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3808" y="284274"/>
            <a:ext cx="59766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ОХЛАЖДЕНИЕ.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1138338"/>
            <a:ext cx="8568952" cy="326243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sz="1700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Охлаждение испарительными охлаждающими панелями осуществляется в тех помещениях и производственных процессах, где технологически допускается использование такого способа охлаждения. Для охлаждения больших объемов воздуха данный способ является наиболее экономичным и предпочтительным.</a:t>
            </a:r>
          </a:p>
          <a:p>
            <a:endParaRPr lang="ru-RU" sz="1700" dirty="0" smtClean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Откорм и выращивание КРС, свиней и птицы, промышленное выращивание плодоовощной продукции и зелени.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Охлаждение жилых, производственных и специализированных помещений.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Предварительное охлаждения воздуха для климатического, энергетического и другого специализированного оборудования. </a:t>
            </a:r>
          </a:p>
          <a:p>
            <a:endParaRPr lang="ru-RU" dirty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Рисунок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0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261627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3808" y="284274"/>
            <a:ext cx="59766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ОХЛАЖДЕНИЕ.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1138338"/>
            <a:ext cx="8568952" cy="203132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Птицеводческие, животноводческие и тепличные </a:t>
            </a:r>
            <a:r>
              <a:rPr lang="ru-RU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комплексы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Машиностроение</a:t>
            </a:r>
            <a:endParaRPr lang="ru-RU" dirty="0" smtClean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Металлургия</a:t>
            </a:r>
            <a:endParaRPr lang="ru-RU" dirty="0" smtClean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Микроэлектроника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Дата-центры</a:t>
            </a:r>
            <a:r>
              <a:rPr lang="ru-RU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ru-RU" b="1" dirty="0" err="1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майнинг</a:t>
            </a:r>
            <a:r>
              <a:rPr lang="ru-RU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-фермы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Энергетика</a:t>
            </a:r>
            <a:endParaRPr lang="ru-RU" b="1" dirty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Рисунок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40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107901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130548"/>
            <a:ext cx="6372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ОБОРУДОВАНИЕ. Центральные кондиционеры.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943995"/>
            <a:ext cx="8568952" cy="1323439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Самый распространенный тип климатического оборудования, используемый повсеместно в частном, коммерческом и промышленном секторах. Функция – комплексная обработка воздуха, включая фильтрацию, нагрев и/или охлаждение, увлажнение, обеззараживание и подачу в помещение. В центральных кондиционерах применяются </a:t>
            </a:r>
            <a:r>
              <a:rPr lang="ru-RU" sz="1600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канальные охладители/увлажнители</a:t>
            </a:r>
            <a:r>
              <a:rPr lang="ru-RU" sz="1600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ru-RU" sz="1600" dirty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8" name="Picture 3" descr="C:\Users\SESTOS~1\AppData\Local\Temp\notes6CA62E\~b661579.T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65" y="2412157"/>
            <a:ext cx="8737307" cy="3853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45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107901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130548"/>
            <a:ext cx="6372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ОБОРУДОВАНИЕ. Центральные кондиционеры. Канальный увлажнитель.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-19294" y="1188021"/>
            <a:ext cx="8784976" cy="4680520"/>
            <a:chOff x="828710" y="2019070"/>
            <a:chExt cx="6962615" cy="2961414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2197732" y="2061641"/>
              <a:ext cx="4178351" cy="2918843"/>
              <a:chOff x="2197732" y="2061641"/>
              <a:chExt cx="4178351" cy="2918843"/>
            </a:xfrm>
          </p:grpSpPr>
          <p:pic>
            <p:nvPicPr>
              <p:cNvPr id="21" name="Рисунок 2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97732" y="2061642"/>
                <a:ext cx="2309975" cy="2918842"/>
              </a:xfrm>
              <a:prstGeom prst="rect">
                <a:avLst/>
              </a:prstGeom>
            </p:spPr>
          </p:pic>
          <p:pic>
            <p:nvPicPr>
              <p:cNvPr id="22" name="Рисунок 2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07707" y="2061641"/>
                <a:ext cx="1868376" cy="2918843"/>
              </a:xfrm>
              <a:prstGeom prst="rect">
                <a:avLst/>
              </a:prstGeom>
            </p:spPr>
          </p:pic>
        </p:grpSp>
        <p:sp>
          <p:nvSpPr>
            <p:cNvPr id="11" name="Title 4"/>
            <p:cNvSpPr txBox="1">
              <a:spLocks/>
            </p:cNvSpPr>
            <p:nvPr/>
          </p:nvSpPr>
          <p:spPr>
            <a:xfrm>
              <a:off x="845125" y="2019070"/>
              <a:ext cx="1614694" cy="360040"/>
            </a:xfrm>
            <a:prstGeom prst="rect">
              <a:avLst/>
            </a:prstGeom>
          </p:spPr>
          <p:txBody>
            <a:bodyPr vert="horz" lIns="90712" tIns="45356" rIns="90712" bIns="45356" rtlCol="0" anchor="ctr">
              <a:normAutofit/>
            </a:bodyPr>
            <a:lstStyle>
              <a:lvl1pPr algn="ctr" defTabSz="907122" rtl="0" eaLnBrk="1" latinLnBrk="0" hangingPunct="1">
                <a:spcBef>
                  <a:spcPct val="0"/>
                </a:spcBef>
                <a:buNone/>
                <a:defRPr sz="2000" kern="12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1100" dirty="0" smtClean="0">
                  <a:solidFill>
                    <a:schemeClr val="tx1"/>
                  </a:solidFill>
                </a:rPr>
                <a:t>Водораспределительная насадка</a:t>
              </a:r>
              <a:endParaRPr lang="sv-SE" sz="1800" dirty="0">
                <a:solidFill>
                  <a:schemeClr val="tx1"/>
                </a:solidFill>
              </a:endParaRPr>
            </a:p>
          </p:txBody>
        </p:sp>
        <p:sp>
          <p:nvSpPr>
            <p:cNvPr id="13" name="Title 4"/>
            <p:cNvSpPr txBox="1">
              <a:spLocks/>
            </p:cNvSpPr>
            <p:nvPr/>
          </p:nvSpPr>
          <p:spPr>
            <a:xfrm>
              <a:off x="1065671" y="2675051"/>
              <a:ext cx="1287504" cy="363190"/>
            </a:xfrm>
            <a:prstGeom prst="rect">
              <a:avLst/>
            </a:prstGeom>
          </p:spPr>
          <p:txBody>
            <a:bodyPr vert="horz" lIns="90712" tIns="45356" rIns="90712" bIns="45356" rtlCol="0" anchor="ctr">
              <a:noAutofit/>
            </a:bodyPr>
            <a:lstStyle>
              <a:lvl1pPr algn="ctr" defTabSz="907122" rtl="0" eaLnBrk="1" latinLnBrk="0" hangingPunct="1">
                <a:spcBef>
                  <a:spcPct val="0"/>
                </a:spcBef>
                <a:buNone/>
                <a:defRPr sz="2000" kern="12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1050" dirty="0" smtClean="0">
                  <a:solidFill>
                    <a:schemeClr val="tx1"/>
                  </a:solidFill>
                </a:rPr>
                <a:t>Испарительный модуль </a:t>
              </a:r>
              <a:r>
                <a:rPr lang="en-US" sz="1050" dirty="0" smtClean="0">
                  <a:solidFill>
                    <a:schemeClr val="tx1"/>
                  </a:solidFill>
                </a:rPr>
                <a:t>GX40</a:t>
              </a:r>
              <a:endParaRPr lang="sv-SE" sz="1600" dirty="0">
                <a:solidFill>
                  <a:schemeClr val="tx1"/>
                </a:solidFill>
              </a:endParaRPr>
            </a:p>
          </p:txBody>
        </p:sp>
        <p:sp>
          <p:nvSpPr>
            <p:cNvPr id="14" name="Title 4"/>
            <p:cNvSpPr txBox="1">
              <a:spLocks/>
            </p:cNvSpPr>
            <p:nvPr/>
          </p:nvSpPr>
          <p:spPr>
            <a:xfrm>
              <a:off x="1123330" y="3324697"/>
              <a:ext cx="1401258" cy="215700"/>
            </a:xfrm>
            <a:prstGeom prst="rect">
              <a:avLst/>
            </a:prstGeom>
          </p:spPr>
          <p:txBody>
            <a:bodyPr vert="horz" lIns="90712" tIns="45356" rIns="90712" bIns="45356" rtlCol="0" anchor="ctr">
              <a:noAutofit/>
            </a:bodyPr>
            <a:lstStyle>
              <a:lvl1pPr algn="ctr" defTabSz="907122" rtl="0" eaLnBrk="1" latinLnBrk="0" hangingPunct="1">
                <a:spcBef>
                  <a:spcPct val="0"/>
                </a:spcBef>
                <a:buNone/>
                <a:defRPr sz="2000" kern="12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1050" dirty="0" err="1" smtClean="0">
                  <a:solidFill>
                    <a:schemeClr val="tx1"/>
                  </a:solidFill>
                </a:rPr>
                <a:t>Каплеотделитель</a:t>
              </a:r>
              <a:endParaRPr lang="sv-SE" sz="1600" dirty="0">
                <a:solidFill>
                  <a:schemeClr val="tx1"/>
                </a:solidFill>
              </a:endParaRPr>
            </a:p>
          </p:txBody>
        </p:sp>
        <p:sp>
          <p:nvSpPr>
            <p:cNvPr id="15" name="Title 4"/>
            <p:cNvSpPr txBox="1">
              <a:spLocks/>
            </p:cNvSpPr>
            <p:nvPr/>
          </p:nvSpPr>
          <p:spPr>
            <a:xfrm>
              <a:off x="845125" y="3772241"/>
              <a:ext cx="1705160" cy="360040"/>
            </a:xfrm>
            <a:prstGeom prst="rect">
              <a:avLst/>
            </a:prstGeom>
          </p:spPr>
          <p:txBody>
            <a:bodyPr vert="horz" lIns="90712" tIns="45356" rIns="90712" bIns="45356" rtlCol="0" anchor="ctr">
              <a:normAutofit/>
            </a:bodyPr>
            <a:lstStyle>
              <a:lvl1pPr algn="ctr" defTabSz="907122" rtl="0" eaLnBrk="1" latinLnBrk="0" hangingPunct="1">
                <a:spcBef>
                  <a:spcPct val="0"/>
                </a:spcBef>
                <a:buNone/>
                <a:defRPr sz="2000" kern="12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1050" dirty="0" smtClean="0">
                  <a:solidFill>
                    <a:schemeClr val="tx1"/>
                  </a:solidFill>
                </a:rPr>
                <a:t>Насосная группа</a:t>
              </a:r>
              <a:endParaRPr lang="sv-SE" sz="1600" dirty="0">
                <a:solidFill>
                  <a:schemeClr val="tx1"/>
                </a:solidFill>
              </a:endParaRPr>
            </a:p>
          </p:txBody>
        </p:sp>
        <p:sp>
          <p:nvSpPr>
            <p:cNvPr id="16" name="Title 4"/>
            <p:cNvSpPr txBox="1">
              <a:spLocks/>
            </p:cNvSpPr>
            <p:nvPr/>
          </p:nvSpPr>
          <p:spPr>
            <a:xfrm>
              <a:off x="828710" y="4252868"/>
              <a:ext cx="1705160" cy="360040"/>
            </a:xfrm>
            <a:prstGeom prst="rect">
              <a:avLst/>
            </a:prstGeom>
          </p:spPr>
          <p:txBody>
            <a:bodyPr vert="horz" lIns="90712" tIns="45356" rIns="90712" bIns="45356" rtlCol="0" anchor="ctr">
              <a:normAutofit/>
            </a:bodyPr>
            <a:lstStyle>
              <a:lvl1pPr algn="ctr" defTabSz="907122" rtl="0" eaLnBrk="1" latinLnBrk="0" hangingPunct="1">
                <a:spcBef>
                  <a:spcPct val="0"/>
                </a:spcBef>
                <a:buNone/>
                <a:defRPr sz="2000" kern="12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1050" dirty="0" smtClean="0">
                  <a:solidFill>
                    <a:schemeClr val="tx1"/>
                  </a:solidFill>
                </a:rPr>
                <a:t>Узел слива воды</a:t>
              </a:r>
              <a:endParaRPr lang="sv-SE" sz="1600" dirty="0">
                <a:solidFill>
                  <a:schemeClr val="tx1"/>
                </a:solidFill>
              </a:endParaRPr>
            </a:p>
          </p:txBody>
        </p:sp>
        <p:sp>
          <p:nvSpPr>
            <p:cNvPr id="17" name="Title 4"/>
            <p:cNvSpPr txBox="1">
              <a:spLocks/>
            </p:cNvSpPr>
            <p:nvPr/>
          </p:nvSpPr>
          <p:spPr>
            <a:xfrm>
              <a:off x="6086165" y="4141058"/>
              <a:ext cx="1705160" cy="360040"/>
            </a:xfrm>
            <a:prstGeom prst="rect">
              <a:avLst/>
            </a:prstGeom>
          </p:spPr>
          <p:txBody>
            <a:bodyPr vert="horz" lIns="90712" tIns="45356" rIns="90712" bIns="45356" rtlCol="0" anchor="ctr">
              <a:normAutofit/>
            </a:bodyPr>
            <a:lstStyle>
              <a:lvl1pPr algn="ctr" defTabSz="907122" rtl="0" eaLnBrk="1" latinLnBrk="0" hangingPunct="1">
                <a:spcBef>
                  <a:spcPct val="0"/>
                </a:spcBef>
                <a:buNone/>
                <a:defRPr sz="2000" kern="12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1050" dirty="0" smtClean="0">
                  <a:solidFill>
                    <a:schemeClr val="tx1"/>
                  </a:solidFill>
                </a:rPr>
                <a:t>Узел подачи воды</a:t>
              </a:r>
              <a:endParaRPr lang="sv-SE" sz="1600" dirty="0">
                <a:solidFill>
                  <a:schemeClr val="tx1"/>
                </a:solidFill>
              </a:endParaRPr>
            </a:p>
          </p:txBody>
        </p:sp>
        <p:sp>
          <p:nvSpPr>
            <p:cNvPr id="18" name="Title 4"/>
            <p:cNvSpPr txBox="1">
              <a:spLocks/>
            </p:cNvSpPr>
            <p:nvPr/>
          </p:nvSpPr>
          <p:spPr>
            <a:xfrm>
              <a:off x="6077151" y="4380751"/>
              <a:ext cx="1166859" cy="360040"/>
            </a:xfrm>
            <a:prstGeom prst="rect">
              <a:avLst/>
            </a:prstGeom>
          </p:spPr>
          <p:txBody>
            <a:bodyPr vert="horz" lIns="90712" tIns="45356" rIns="90712" bIns="45356" rtlCol="0" anchor="ctr">
              <a:normAutofit/>
            </a:bodyPr>
            <a:lstStyle>
              <a:lvl1pPr algn="ctr" defTabSz="907122" rtl="0" eaLnBrk="1" latinLnBrk="0" hangingPunct="1">
                <a:spcBef>
                  <a:spcPct val="0"/>
                </a:spcBef>
                <a:buNone/>
                <a:defRPr sz="2000" kern="12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1050" dirty="0" smtClean="0">
                  <a:solidFill>
                    <a:schemeClr val="tx1"/>
                  </a:solidFill>
                </a:rPr>
                <a:t>Поддон </a:t>
              </a:r>
              <a:endParaRPr lang="sv-SE" sz="1600" dirty="0">
                <a:solidFill>
                  <a:schemeClr val="tx1"/>
                </a:solidFill>
              </a:endParaRPr>
            </a:p>
          </p:txBody>
        </p:sp>
        <p:sp>
          <p:nvSpPr>
            <p:cNvPr id="20" name="Title 4"/>
            <p:cNvSpPr txBox="1">
              <a:spLocks/>
            </p:cNvSpPr>
            <p:nvPr/>
          </p:nvSpPr>
          <p:spPr>
            <a:xfrm>
              <a:off x="6307906" y="2441443"/>
              <a:ext cx="1296144" cy="360040"/>
            </a:xfrm>
            <a:prstGeom prst="rect">
              <a:avLst/>
            </a:prstGeom>
          </p:spPr>
          <p:txBody>
            <a:bodyPr vert="horz" lIns="90712" tIns="45356" rIns="90712" bIns="45356" rtlCol="0" anchor="ctr">
              <a:noAutofit/>
            </a:bodyPr>
            <a:lstStyle>
              <a:lvl1pPr algn="ctr" defTabSz="907122" rtl="0" eaLnBrk="1" latinLnBrk="0" hangingPunct="1">
                <a:spcBef>
                  <a:spcPct val="0"/>
                </a:spcBef>
                <a:buNone/>
                <a:defRPr sz="2000" kern="12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1050" dirty="0" smtClean="0">
                  <a:solidFill>
                    <a:schemeClr val="tx1"/>
                  </a:solidFill>
                </a:rPr>
                <a:t>Модульная испарительная кассета </a:t>
              </a:r>
              <a:endParaRPr lang="sv-SE" sz="16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6925" y="2340150"/>
            <a:ext cx="2195377" cy="1668934"/>
          </a:xfrm>
          <a:prstGeom prst="rect">
            <a:avLst/>
          </a:prstGeom>
        </p:spPr>
      </p:pic>
      <p:pic>
        <p:nvPicPr>
          <p:cNvPr id="3" name="Рисунок 2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46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76265" y="147431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488263" y="131744"/>
            <a:ext cx="6372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ОБОРУДОВАНИЕ. Центральные кондиционеры. Канальный увлажнитель.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51" y="1548061"/>
            <a:ext cx="3879974" cy="45478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3" y="1548061"/>
            <a:ext cx="3888432" cy="4547872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762850" y="943995"/>
            <a:ext cx="8201637" cy="58477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Оздоровительный центр </a:t>
            </a:r>
            <a:r>
              <a:rPr lang="ru-RU" sz="1600" b="1" dirty="0" err="1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Verba</a:t>
            </a:r>
            <a:r>
              <a:rPr lang="ru-RU" sz="1600" b="1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ru-RU" sz="1600" b="1" dirty="0" err="1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Mayr</a:t>
            </a:r>
            <a:r>
              <a:rPr lang="ru-RU" sz="16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), </a:t>
            </a:r>
            <a:r>
              <a:rPr lang="ru-RU" sz="16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канальный испарительный увлажнитель </a:t>
            </a:r>
            <a:r>
              <a:rPr lang="en-US" sz="1600" b="1" dirty="0" err="1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Munters</a:t>
            </a:r>
            <a:r>
              <a:rPr lang="en-US" sz="16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FA6</a:t>
            </a:r>
            <a:r>
              <a:rPr lang="ru-RU" sz="16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ru-RU" sz="1600" b="1" dirty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8" name="Рисунок 7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17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76265" y="147431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488263" y="131744"/>
            <a:ext cx="6372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ОБОРУДОВАНИЕ. Центральные кондиционеры. Канальный увлажнитель.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943995"/>
            <a:ext cx="8352927" cy="83099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                              Бытовые канальные увлажнители:</a:t>
            </a:r>
          </a:p>
          <a:p>
            <a:endParaRPr lang="ru-RU" sz="1600" b="1" dirty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ru-RU" sz="16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             </a:t>
            </a:r>
            <a:r>
              <a:rPr lang="en-US" sz="16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         AIKEN                                            </a:t>
            </a:r>
            <a:r>
              <a:rPr lang="ru-RU" sz="16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</a:t>
            </a:r>
            <a:r>
              <a:rPr lang="en-US" sz="16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ru-RU" sz="16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ТУРКОВ</a:t>
            </a:r>
            <a:endParaRPr lang="ru-RU" sz="1600" b="1" dirty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4" b="19477"/>
          <a:stretch/>
        </p:blipFill>
        <p:spPr>
          <a:xfrm>
            <a:off x="611560" y="3996333"/>
            <a:ext cx="2269369" cy="21340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2" t="16223" r="10977" b="26933"/>
          <a:stretch/>
        </p:blipFill>
        <p:spPr>
          <a:xfrm>
            <a:off x="611560" y="1831399"/>
            <a:ext cx="2242254" cy="20522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7" t="7714" b="30178"/>
          <a:stretch/>
        </p:blipFill>
        <p:spPr>
          <a:xfrm>
            <a:off x="2987825" y="4002993"/>
            <a:ext cx="2304256" cy="21274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4" t="16245" r="3499" b="29472"/>
          <a:stretch/>
        </p:blipFill>
        <p:spPr>
          <a:xfrm>
            <a:off x="2964501" y="1831400"/>
            <a:ext cx="2327580" cy="20522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195" y="1815402"/>
            <a:ext cx="3236253" cy="4315003"/>
          </a:xfrm>
          <a:prstGeom prst="rect">
            <a:avLst/>
          </a:prstGeom>
        </p:spPr>
      </p:pic>
      <p:pic>
        <p:nvPicPr>
          <p:cNvPr id="13" name="Рисунок 12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92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107901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130548"/>
            <a:ext cx="6372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ОБОРУДОВАНИЕ. Автономные охладители/увлажнители воздуха.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943995"/>
            <a:ext cx="8568952" cy="107721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Автономные охладители/увлажнители воздуха </a:t>
            </a:r>
            <a:r>
              <a:rPr lang="ru-RU" sz="1600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предназначены для децентрализованного охлаждения воздуха и/или увлажнения воздуха помещений, либо для локального охлаждения отдельных участков помещений. Существуют в различных конфигурациях, для наружной или внутренней установки.</a:t>
            </a:r>
            <a:endParaRPr lang="ru-RU" sz="1600" dirty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1" name="Picture Placeholder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1" r="14291"/>
          <a:stretch>
            <a:fillRect/>
          </a:stretch>
        </p:blipFill>
        <p:spPr>
          <a:xfrm>
            <a:off x="300723" y="3132237"/>
            <a:ext cx="2517545" cy="2520735"/>
          </a:xfrm>
          <a:prstGeom prst="roundRect">
            <a:avLst>
              <a:gd name="adj" fmla="val 12587"/>
            </a:avLst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1" b="10398"/>
          <a:stretch/>
        </p:blipFill>
        <p:spPr>
          <a:xfrm>
            <a:off x="2986164" y="2065219"/>
            <a:ext cx="2625227" cy="25202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4" t="9175" r="5505" b="8254"/>
          <a:stretch/>
        </p:blipFill>
        <p:spPr>
          <a:xfrm>
            <a:off x="5783963" y="3132237"/>
            <a:ext cx="2632768" cy="252073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67407" y="2700189"/>
            <a:ext cx="1584176" cy="58477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Munters</a:t>
            </a:r>
            <a:r>
              <a:rPr lang="en-US" sz="1600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HM3</a:t>
            </a:r>
            <a:r>
              <a:rPr lang="ru-RU" sz="1600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10000</a:t>
            </a:r>
            <a:endParaRPr lang="ru-RU" sz="1600" b="1" dirty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15815" y="4629505"/>
            <a:ext cx="2695575" cy="58477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Fisair</a:t>
            </a:r>
            <a:r>
              <a:rPr lang="en-US" sz="1600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HEF4, </a:t>
            </a:r>
            <a:r>
              <a:rPr lang="ru-RU" sz="1600" b="1" dirty="0" err="1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Ликофлекс</a:t>
            </a:r>
            <a:r>
              <a:rPr lang="ru-RU" sz="1600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(г. Санкт-Петербург)</a:t>
            </a:r>
            <a:endParaRPr lang="ru-RU" sz="1600" b="1" dirty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79287" y="2530912"/>
            <a:ext cx="2681145" cy="58477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Keruilai</a:t>
            </a:r>
            <a:r>
              <a:rPr lang="en-US" sz="1600" b="1" dirty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600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MEC22,</a:t>
            </a:r>
            <a:r>
              <a:rPr lang="ru-RU" sz="1600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ru-RU" sz="1600" b="1" dirty="0" err="1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АйЭмТи</a:t>
            </a:r>
            <a:r>
              <a:rPr lang="ru-RU" sz="1600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(МО, г. Зеленоград)</a:t>
            </a:r>
            <a:r>
              <a:rPr lang="en-US" sz="1600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ru-RU" sz="1600" b="1" dirty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Рисунок 2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3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107901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130548"/>
            <a:ext cx="6372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ОБОРУДОВАНИЕ. Автономные охладители/увлажнители воздуха.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960975" y="899989"/>
            <a:ext cx="3976668" cy="156966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Автономный увлажнитель воздуха </a:t>
            </a:r>
            <a:r>
              <a:rPr lang="en-US" sz="2400" b="1" dirty="0" err="1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Munters</a:t>
            </a:r>
            <a:r>
              <a:rPr lang="en-US" sz="2400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HM3</a:t>
            </a:r>
            <a:r>
              <a:rPr lang="ru-RU" sz="2400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5000, </a:t>
            </a:r>
            <a:r>
              <a:rPr lang="ru-RU" sz="2400" b="1" dirty="0" err="1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ДатаПро</a:t>
            </a:r>
            <a:r>
              <a:rPr lang="ru-RU" sz="2400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(г. Москва)</a:t>
            </a:r>
            <a:endParaRPr lang="ru-RU" sz="2400" dirty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753" y="1010900"/>
            <a:ext cx="4299255" cy="23918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753" y="2772197"/>
            <a:ext cx="2716527" cy="30959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232" y="2556173"/>
            <a:ext cx="1964521" cy="34924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2" b="11788"/>
          <a:stretch/>
        </p:blipFill>
        <p:spPr>
          <a:xfrm>
            <a:off x="2220240" y="3132237"/>
            <a:ext cx="1954418" cy="2916417"/>
          </a:xfrm>
          <a:prstGeom prst="rect">
            <a:avLst/>
          </a:prstGeom>
        </p:spPr>
      </p:pic>
      <p:pic>
        <p:nvPicPr>
          <p:cNvPr id="10" name="Рисунок 9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24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107901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130548"/>
            <a:ext cx="6372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ОБОРУДОВАНИЕ. Автономные охладители/увлажнители воздуха.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11560" y="899989"/>
            <a:ext cx="8326083" cy="46166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Автономный охладитель воздуха</a:t>
            </a:r>
            <a:endParaRPr lang="ru-RU" sz="2400" dirty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61654"/>
            <a:ext cx="4493327" cy="2485169"/>
          </a:xfrm>
          <a:prstGeom prst="rect">
            <a:avLst/>
          </a:prstGeom>
        </p:spPr>
      </p:pic>
      <p:pic>
        <p:nvPicPr>
          <p:cNvPr id="11" name="图片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3957649"/>
            <a:ext cx="3312368" cy="2137101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167" y="1010586"/>
            <a:ext cx="2986112" cy="2241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7" r="12637"/>
          <a:stretch>
            <a:fillRect/>
          </a:stretch>
        </p:blipFill>
        <p:spPr>
          <a:xfrm>
            <a:off x="5652120" y="3291798"/>
            <a:ext cx="2842150" cy="2778792"/>
          </a:xfrm>
          <a:prstGeom prst="roundRect">
            <a:avLst>
              <a:gd name="adj" fmla="val 5103"/>
            </a:avLst>
          </a:prstGeom>
        </p:spPr>
      </p:pic>
      <p:pic>
        <p:nvPicPr>
          <p:cNvPr id="4" name="Рисунок 3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44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27784" y="520357"/>
            <a:ext cx="6372200" cy="1125920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8292" y="2248549"/>
            <a:ext cx="8496196" cy="378565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Назначение – </a:t>
            </a:r>
            <a:r>
              <a:rPr lang="ru-RU" sz="2000" dirty="0" err="1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энергоэффективное</a:t>
            </a:r>
            <a:r>
              <a:rPr lang="ru-RU" sz="20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охлаждение/увлажнение воздуха в зданиях и сооружениях различного спектра назначений.</a:t>
            </a:r>
          </a:p>
          <a:p>
            <a:endParaRPr lang="ru-RU" sz="2000" dirty="0" smtClean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ru-RU" sz="20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ОХЛАЖДЕНИЕ – все типы зданий и помещений, где допускается применение адиабатический способ охлаждения воздуха.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2000" dirty="0" smtClean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ru-RU" sz="20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УВЛАЖНЕНИЕ: </a:t>
            </a:r>
          </a:p>
          <a:p>
            <a:endParaRPr lang="ru-RU" sz="2000" dirty="0" smtClean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ОБЩИЕ ТРЕБОВАНИЯ К МИКРОКЛИМАТУ.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СПЕЦИАЛЬНЫЕ ТРЕБОВАНИЯ К МИКРОКЛИМАТУ.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ПРОМЫШЛЕННОСТЬ, ЛОКАЛЬНЫЕ ПРОИЗВОДСТВЕННЫЕ ПРОЦЕССЫ.</a:t>
            </a:r>
            <a:endParaRPr lang="ru-RU" sz="1200" dirty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46550" y="539460"/>
            <a:ext cx="597666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ОХЛАДИТЕЛИ/УВЛАЖНИТЕЛИ ВОЗДУХА ИСПАРИТЕЛЬНОГО (АДИАБАТИЧЕСКОГО) ТИПА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67336" y="680189"/>
            <a:ext cx="5976664" cy="507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700" b="1" dirty="0">
              <a:solidFill>
                <a:srgbClr val="66CCFF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24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107901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130548"/>
            <a:ext cx="6372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ОБОРУДОВАНИЕ. Мобильные охладители воздуха.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1" t="9619" b="6222"/>
          <a:stretch/>
        </p:blipFill>
        <p:spPr>
          <a:xfrm>
            <a:off x="349217" y="2340149"/>
            <a:ext cx="2804477" cy="33400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2" t="9102" b="9040"/>
          <a:stretch/>
        </p:blipFill>
        <p:spPr>
          <a:xfrm>
            <a:off x="3059832" y="2340148"/>
            <a:ext cx="2917594" cy="33400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5" r="19722"/>
          <a:stretch/>
        </p:blipFill>
        <p:spPr>
          <a:xfrm>
            <a:off x="6228184" y="2245501"/>
            <a:ext cx="2232249" cy="367856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396573" y="1834691"/>
            <a:ext cx="3514241" cy="36933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Промышленное исполнение</a:t>
            </a:r>
            <a:endParaRPr lang="ru-RU" dirty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28184" y="1755209"/>
            <a:ext cx="2592288" cy="36933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Бытовое исполнение</a:t>
            </a:r>
            <a:endParaRPr lang="ru-RU" dirty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8" name="Рисунок 7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18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107901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130548"/>
            <a:ext cx="6372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ОБОРУДОВАНИЕ. </a:t>
            </a:r>
            <a:r>
              <a:rPr lang="ru-RU" sz="22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Предохладители</a:t>
            </a:r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воздуха для холодильного оборудования.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943995"/>
            <a:ext cx="8568952" cy="1323439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Применение испарительных охладителей для охлаждения входящего в конденсаторный блок или </a:t>
            </a:r>
            <a:r>
              <a:rPr lang="ru-RU" sz="1600" dirty="0" err="1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чиллер</a:t>
            </a:r>
            <a:r>
              <a:rPr lang="ru-RU" sz="1600" dirty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воздуха позволяет увеличить мощность существующего оборудования, снизить нагрузку на компрессор, снизить энергопотребление, расширить температурный диапазон эксплуатации оборудования, применить более компактное оборудование.</a:t>
            </a:r>
            <a:r>
              <a:rPr lang="ru-RU" sz="1600" b="1" dirty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ru-RU" sz="1600" dirty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2203465"/>
            <a:ext cx="5184576" cy="58477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Компрессорно-конденсаторные блоки (</a:t>
            </a:r>
            <a:r>
              <a:rPr lang="ru-RU" sz="1600" b="1" dirty="0" err="1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драйкулеры</a:t>
            </a:r>
            <a:r>
              <a:rPr lang="ru-RU" sz="1600" b="1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сухие градирни)</a:t>
            </a:r>
            <a:endParaRPr lang="ru-RU" sz="1600" b="1" dirty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829115"/>
            <a:ext cx="3168352" cy="32148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829115"/>
            <a:ext cx="2668863" cy="32148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3" t="3389"/>
          <a:stretch/>
        </p:blipFill>
        <p:spPr>
          <a:xfrm>
            <a:off x="6732240" y="1940452"/>
            <a:ext cx="1872208" cy="4096085"/>
          </a:xfrm>
          <a:prstGeom prst="rect">
            <a:avLst/>
          </a:prstGeom>
        </p:spPr>
      </p:pic>
      <p:pic>
        <p:nvPicPr>
          <p:cNvPr id="8" name="Рисунок 7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0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107901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130548"/>
            <a:ext cx="6372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ОБОРУДОВАНИЕ. </a:t>
            </a:r>
            <a:r>
              <a:rPr lang="ru-RU" sz="22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Предохладители</a:t>
            </a:r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воздуха для холодильного оборудования.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8782" y="1043685"/>
            <a:ext cx="1152128" cy="338554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sz="1600" b="1" dirty="0" err="1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Чиллеры</a:t>
            </a:r>
            <a:endParaRPr lang="ru-RU" sz="1600" b="1" dirty="0">
              <a:solidFill>
                <a:srgbClr val="33669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4" t="20651" b="24542"/>
          <a:stretch/>
        </p:blipFill>
        <p:spPr>
          <a:xfrm>
            <a:off x="3131840" y="899989"/>
            <a:ext cx="5940152" cy="43924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4" t="11351" r="1379" b="527"/>
          <a:stretch/>
        </p:blipFill>
        <p:spPr>
          <a:xfrm>
            <a:off x="323528" y="1382079"/>
            <a:ext cx="2664296" cy="25310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6" r="16283" b="-1"/>
          <a:stretch/>
        </p:blipFill>
        <p:spPr>
          <a:xfrm>
            <a:off x="535874" y="3912998"/>
            <a:ext cx="2239604" cy="2180571"/>
          </a:xfrm>
          <a:prstGeom prst="rect">
            <a:avLst/>
          </a:prstGeom>
        </p:spPr>
      </p:pic>
      <p:pic>
        <p:nvPicPr>
          <p:cNvPr id="11" name="Picture 1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5"/>
          <a:stretch/>
        </p:blipFill>
        <p:spPr bwMode="auto">
          <a:xfrm>
            <a:off x="5724128" y="3564286"/>
            <a:ext cx="3310668" cy="2529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72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107901"/>
            <a:ext cx="6372200" cy="115212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90138" y="152033"/>
            <a:ext cx="63722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ОБОРУДОВАНИЕ. Испарительные системы охлаждения для АПК. Птицеводство и животноводство.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1474261"/>
            <a:ext cx="8568952" cy="181588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Домашняя птица и животные очень чутко реагируют на изменения температуры и влажности. Повышение температуры до критических величин способно за короткий промежуток времени нанести серьезный ущерб здоровью животных, привести к потерям ресурсов и падению объема производства. Животные, не испытывающие теплового стресса, обладают лучшими показателями здоровья, более активны в плане репродукции, молочные коровы дают больше молока, и, в целом, при откорме животных падает показатель затрат корма на единицу продукции.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6" y="3434159"/>
            <a:ext cx="4248472" cy="25554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028" y="3430436"/>
            <a:ext cx="3817343" cy="2555499"/>
          </a:xfrm>
          <a:prstGeom prst="rect">
            <a:avLst/>
          </a:prstGeom>
        </p:spPr>
      </p:pic>
      <p:pic>
        <p:nvPicPr>
          <p:cNvPr id="3" name="Рисунок 2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26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107901"/>
            <a:ext cx="6372200" cy="1107996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107901"/>
            <a:ext cx="63722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ОБОРУДОВАНИЕ. Испарительные системы охлаждения для АПК. Птицеводство и животноводство.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2" t="6881" r="8411" b="7199"/>
          <a:stretch/>
        </p:blipFill>
        <p:spPr>
          <a:xfrm>
            <a:off x="467544" y="1332037"/>
            <a:ext cx="6768752" cy="4834823"/>
          </a:xfrm>
          <a:prstGeom prst="rect">
            <a:avLst/>
          </a:prstGeom>
        </p:spPr>
      </p:pic>
      <p:pic>
        <p:nvPicPr>
          <p:cNvPr id="4" name="Рисунок 3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13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107901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130548"/>
            <a:ext cx="6372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ОБОРУДОВАНИЕ. Испарительные системы охлаждения для АПК. Теплицы.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" t="19257" r="2146" b="6850"/>
          <a:stretch/>
        </p:blipFill>
        <p:spPr>
          <a:xfrm>
            <a:off x="616597" y="922636"/>
            <a:ext cx="5688632" cy="18722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14"/>
          <a:stretch/>
        </p:blipFill>
        <p:spPr>
          <a:xfrm>
            <a:off x="611560" y="2825519"/>
            <a:ext cx="7858151" cy="3259045"/>
          </a:xfrm>
          <a:prstGeom prst="rect">
            <a:avLst/>
          </a:prstGeom>
        </p:spPr>
      </p:pic>
      <p:pic>
        <p:nvPicPr>
          <p:cNvPr id="8" name="Рисунок 7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9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107901"/>
            <a:ext cx="6372200" cy="81357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90138" y="152033"/>
            <a:ext cx="6372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ОБОРУДОВАНИЕ. </a:t>
            </a:r>
            <a:r>
              <a:rPr lang="ru-RU" sz="22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Предохладители</a:t>
            </a:r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воздуха для газотурбинных установок.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930150"/>
            <a:ext cx="8568952" cy="138499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В </a:t>
            </a:r>
            <a:r>
              <a:rPr lang="ru-RU" sz="1400" dirty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условиях роста энергопотребления, учитывая в целом возрастающую роль парогазовых и газотурбинных установок </a:t>
            </a:r>
            <a:r>
              <a:rPr lang="ru-RU" sz="140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в </a:t>
            </a:r>
            <a:r>
              <a:rPr lang="ru-RU" sz="1400" smtClean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электроэнергетике России, </a:t>
            </a:r>
            <a:r>
              <a:rPr lang="ru-RU" sz="1400" dirty="0">
                <a:solidFill>
                  <a:srgbClr val="33669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повышение их эффективности путем охлаждения рабочего воздуха становится чрезвычайно актуальной задачей. Используя преимущества адиабатических систем охлаждения воздуха, выработку электроэнергии на современных энергоблоках такого типа в теплый период года можно увеличить на величину до 25%.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10" y="3233590"/>
            <a:ext cx="4266398" cy="28107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350624"/>
            <a:ext cx="4065245" cy="3691647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49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771800" y="304013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31696" y="1138338"/>
            <a:ext cx="4788376" cy="492699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endParaRPr lang="ru-RU" sz="1200" dirty="0" smtClean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indent="266700">
              <a:lnSpc>
                <a:spcPts val="1300"/>
              </a:lnSpc>
            </a:pPr>
            <a:r>
              <a:rPr lang="ru-RU" sz="1600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Принцип действия испарительного (сотового) охлаждения/увлажнения воздуха основан на испарении влаги на молекулярном уровне с поверхности материала сотового увлажнения, имеющим большую площадь контактной поверхности за счет специальной ячеистой структуры и высокой абсорбционной способности. </a:t>
            </a:r>
          </a:p>
          <a:p>
            <a:pPr indent="266700">
              <a:lnSpc>
                <a:spcPts val="1300"/>
              </a:lnSpc>
            </a:pPr>
            <a:endParaRPr lang="ru-RU" sz="1600" dirty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indent="266700">
              <a:lnSpc>
                <a:spcPts val="1300"/>
              </a:lnSpc>
            </a:pPr>
            <a:r>
              <a:rPr lang="ru-RU" sz="1600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При прохождении горячего, ненасыщенного воздуха через материал сотового увлажнения между водой, стекающей по поверхности материала и воздухом происходит процесс теплообмена (охлаждения воздуха), сопровождающимся переносом вещества (влаги), то есть, </a:t>
            </a:r>
            <a:r>
              <a:rPr lang="ru-RU" sz="1600" dirty="0" err="1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массообменом</a:t>
            </a:r>
            <a:r>
              <a:rPr lang="ru-RU" sz="1600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В термодинамике такой процесс называется процессом адиабатического насыщения.  </a:t>
            </a:r>
          </a:p>
          <a:p>
            <a:pPr indent="266700">
              <a:lnSpc>
                <a:spcPts val="1300"/>
              </a:lnSpc>
            </a:pPr>
            <a:endParaRPr lang="ru-RU" sz="1600" dirty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indent="266700">
              <a:lnSpc>
                <a:spcPts val="1300"/>
              </a:lnSpc>
            </a:pPr>
            <a:r>
              <a:rPr lang="ru-RU" sz="1600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 энергетической точки зрения адиабатический процесс значительно эффективнее традиционных (механических) способов охлаждения/увлажнения воздуха, так как в максимальной степени используется внутренняя энергия воздуха и воды, а затраты внешней энергии сравнительно невелики. </a:t>
            </a:r>
          </a:p>
          <a:p>
            <a:pPr>
              <a:lnSpc>
                <a:spcPts val="1300"/>
              </a:lnSpc>
            </a:pPr>
            <a:endParaRPr lang="ru-RU" sz="1200" dirty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59832" y="515706"/>
            <a:ext cx="59766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Принцип действия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67336" y="680189"/>
            <a:ext cx="5976664" cy="507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700" b="1" dirty="0">
              <a:solidFill>
                <a:srgbClr val="66CCFF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Рисунок 7" descr="Принцип действия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352504"/>
            <a:ext cx="3960440" cy="4444029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Рисунок 2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78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67544" y="5674003"/>
            <a:ext cx="8208912" cy="33855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19050">
            <a:solidFill>
              <a:srgbClr val="00B0F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418467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609604"/>
            <a:ext cx="59766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Принцип действия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67336" y="680189"/>
            <a:ext cx="5976664" cy="507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700" b="1" dirty="0">
              <a:solidFill>
                <a:srgbClr val="66CC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7026" y="5674003"/>
            <a:ext cx="82809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При испарении 1 г влаги на 1 кг воздуха </a:t>
            </a:r>
            <a:r>
              <a:rPr lang="ru-RU" sz="1600" dirty="0" smtClean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температура </a:t>
            </a:r>
            <a:r>
              <a:rPr lang="ru-RU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воздуха снижается на 2,5⁰С </a:t>
            </a:r>
          </a:p>
        </p:txBody>
      </p:sp>
      <p:pic>
        <p:nvPicPr>
          <p:cNvPr id="9" name="Picture 6" descr="C:\Users\SESTOS~1\AppData\Local\Temp\notes6CA62E\~b212341.T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511533"/>
            <a:ext cx="3888431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51619"/>
            <a:ext cx="3906317" cy="4370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20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261627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3808" y="284274"/>
            <a:ext cx="59766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УВЛАЖНЕНИЕ. Общие требования к микроклимату.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9025" y="1108297"/>
            <a:ext cx="8496196" cy="525785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Качество воздуха в местах постоянного нахождения людей или их длительного пребывания регламентируется федеральными законами и предписаниями нормативной документации Российской Федерации - СНиП, ГОСТ и </a:t>
            </a:r>
            <a:r>
              <a:rPr lang="ru-RU" sz="2000" dirty="0" err="1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СанПин</a:t>
            </a:r>
            <a:r>
              <a:rPr lang="ru-RU" sz="20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Федеральном </a:t>
            </a:r>
            <a:r>
              <a:rPr lang="ru-RU" sz="2000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законе №384-ФЗ «Технический регламент о безопасности зданий и сооружений». </a:t>
            </a:r>
            <a:endParaRPr lang="ru-RU" sz="2000" dirty="0" smtClean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СП </a:t>
            </a:r>
            <a:r>
              <a:rPr lang="ru-RU" sz="2000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60.13330.2016 «Отопление, вентиляция и кондиционирование воздуха» (актуализированная редакция СНиП 41-01-2003 «Отопление, вентиляция и кондиционирование воздуха»). </a:t>
            </a:r>
            <a:endParaRPr lang="ru-RU" sz="2000" dirty="0" smtClean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ГОСТ </a:t>
            </a:r>
            <a:r>
              <a:rPr lang="ru-RU" sz="2000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30494-2011 «Здания жилые и общественные. Параметры микроклимата в помещениях». </a:t>
            </a:r>
            <a:endParaRPr lang="ru-RU" sz="2000" dirty="0" smtClean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СанПиН </a:t>
            </a:r>
            <a:r>
              <a:rPr lang="ru-RU" sz="2000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2.2.4.548-96 «Гигиенические требования к микроклимату производственных помещений</a:t>
            </a:r>
            <a:r>
              <a:rPr lang="ru-RU" sz="20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».</a:t>
            </a:r>
          </a:p>
          <a:p>
            <a:endParaRPr lang="ru-RU" sz="2000" dirty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ru-RU" sz="1700" b="1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Несоблюдение температурно-влажностного режима в таких помещениях </a:t>
            </a: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может повлиять на </a:t>
            </a:r>
            <a:r>
              <a:rPr lang="ru-RU" sz="1700" b="1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самочувствие и здоровье </a:t>
            </a: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человека. </a:t>
            </a:r>
            <a:endParaRPr lang="ru-RU" sz="1700" b="1" dirty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ts val="1300"/>
              </a:lnSpc>
            </a:pPr>
            <a:endParaRPr lang="ru-RU" sz="1200" dirty="0" smtClean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ts val="1300"/>
              </a:lnSpc>
            </a:pPr>
            <a:endParaRPr lang="ru-RU" sz="1200" dirty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Рисунок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68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261627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3808" y="284274"/>
            <a:ext cx="59766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УВЛАЖНЕНИЕ. Общие требования к микроклимату.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9024" y="1108297"/>
            <a:ext cx="8625463" cy="2308324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Административные </a:t>
            </a:r>
            <a:r>
              <a:rPr lang="ru-RU" b="1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здания, бизнес-центры и деловые комплексы (как правило класса А и А</a:t>
            </a:r>
            <a:r>
              <a:rPr lang="ru-RU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+)</a:t>
            </a:r>
            <a:endParaRPr lang="ru-RU" dirty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Отели </a:t>
            </a:r>
            <a:r>
              <a:rPr lang="ru-RU" b="1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(как правило класса </a:t>
            </a:r>
            <a:r>
              <a:rPr lang="ru-RU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люкс)</a:t>
            </a:r>
            <a:endParaRPr lang="ru-RU" dirty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Многоэтажные </a:t>
            </a:r>
            <a:r>
              <a:rPr lang="ru-RU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жилые </a:t>
            </a:r>
            <a:r>
              <a:rPr lang="ru-RU" b="1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комплексы и частные дома (бизнес-класс и элитная </a:t>
            </a:r>
            <a:r>
              <a:rPr lang="ru-RU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недвижимость)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Спортивные </a:t>
            </a:r>
            <a:r>
              <a:rPr lang="ru-RU" b="1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 оздоровительные </a:t>
            </a:r>
            <a:r>
              <a:rPr lang="ru-RU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центры</a:t>
            </a:r>
            <a:endParaRPr lang="ru-RU" dirty="0" smtClean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Правительственные учреждения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Образовательные учреждения</a:t>
            </a:r>
            <a:endParaRPr lang="ru-RU" sz="1200" dirty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Рисунок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57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261627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3808" y="284274"/>
            <a:ext cx="59766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УВЛАЖНЕНИЕ. Специальные требования к микроклимату.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9025" y="1108297"/>
            <a:ext cx="8496196" cy="4278094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</a:t>
            </a:r>
            <a:r>
              <a:rPr lang="ru-RU" sz="17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омещения</a:t>
            </a:r>
            <a:r>
              <a:rPr lang="ru-RU" sz="1700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где хранятся, либо на постоянной основе находятся или временно экспонируются произведения искусства и коллекции, картины, скульптуры, книги, предметы быта, составляющие культурное </a:t>
            </a:r>
            <a:r>
              <a:rPr lang="ru-RU" sz="17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наследие.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Исторические</a:t>
            </a:r>
            <a:r>
              <a:rPr lang="ru-RU" sz="1700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отреставрированные либо вновь воссозданные помещения с уникальными элементами декора, деревянной мебелью и паркетом, </a:t>
            </a:r>
            <a:r>
              <a:rPr lang="ru-RU" sz="17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чувствительных </a:t>
            </a:r>
            <a:r>
              <a:rPr lang="ru-RU" sz="1700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 </a:t>
            </a:r>
            <a:r>
              <a:rPr lang="ru-RU" sz="17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колебаниям влажности.  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Выращивание молодняка крупного рогатого скота (КРС), поросят и молодняка птицы.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Оказание услуг по аренде серверного оборудования, ячеек под клиентское серверное оборудование, облачные услуги и другие информационно-технологические услуги.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700" dirty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Несоблюдение </a:t>
            </a:r>
            <a:r>
              <a:rPr lang="ru-RU" sz="1700" b="1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температурно-влажностного режима </a:t>
            </a: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в таких помещениях привести </a:t>
            </a:r>
            <a:r>
              <a:rPr lang="ru-RU" sz="1700" b="1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 необратимым повреждениям, вплоть до полного уничтожения</a:t>
            </a: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оборудования, объектов культурного наследия, изделий и продукции, а также гибели животных. </a:t>
            </a:r>
            <a:endParaRPr lang="ru-RU" sz="1700" b="1" dirty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Рисунок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11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261627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3808" y="284274"/>
            <a:ext cx="59766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УВЛАЖНЕНИЕ. Специальные требования к микроклимату.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9025" y="1108297"/>
            <a:ext cx="8496196" cy="1661993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Музеи, фондохранилища и частные </a:t>
            </a: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коллекции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Культурно-досуговые учреждения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Храмы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Антиквариат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Дата </a:t>
            </a: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центры, </a:t>
            </a:r>
            <a:r>
              <a:rPr lang="en-US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IT-</a:t>
            </a: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компании</a:t>
            </a:r>
            <a:endParaRPr lang="ru-RU" sz="1700" b="1" dirty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Агропромышленный комплекс</a:t>
            </a:r>
            <a:endParaRPr lang="ru-RU" sz="1700" b="1" dirty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Рисунок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9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261627"/>
            <a:ext cx="6372200" cy="79208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284274"/>
            <a:ext cx="64442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УВЛАЖНЕНИЕ. </a:t>
            </a:r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Промышленность, локальные производственные процессы.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9025" y="1108297"/>
            <a:ext cx="8496196" cy="4801314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Санитарные правила и нормы СанПиН 2.2.4.548-96 «Гигиенические требования к микроклимату производственных помещений» предназначены для предотвращения неблагоприятного воздействия микроклимата рабочих мест, производственных помещений на самочувствие, функциональное состояние, работоспособность и здоровье человека. Правила распространяются на показатели микроклимата на рабочих местах всех видов производственных помещений и являются обязательными для всех предприятий и организаций</a:t>
            </a:r>
            <a:r>
              <a:rPr lang="ru-RU" sz="17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Локальные </a:t>
            </a:r>
            <a:r>
              <a:rPr lang="ru-RU" sz="1700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производственные процессы, которые требуют особенных температурно-влажностных параметров воздуха, устанавливаемых технологией производства широкого спектра </a:t>
            </a:r>
            <a:r>
              <a:rPr lang="ru-RU" sz="17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товаров </a:t>
            </a:r>
            <a:r>
              <a:rPr lang="ru-RU" sz="1700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оборонного</a:t>
            </a:r>
            <a:r>
              <a:rPr lang="ru-RU" sz="17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гражданского, либо двойного назначения.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Хранение и производство гигроскопичных материалов, деревянных или бумажных изделий. </a:t>
            </a:r>
            <a:endParaRPr lang="ru-RU" sz="1700" dirty="0" smtClean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ru-RU" sz="1700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ru-RU" sz="1700" dirty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Несоблюдение </a:t>
            </a:r>
            <a:r>
              <a:rPr lang="ru-RU" sz="1700" b="1" dirty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температурно-влажностного режима </a:t>
            </a:r>
            <a:r>
              <a:rPr lang="ru-RU" sz="1700" b="1" dirty="0" smtClean="0">
                <a:solidFill>
                  <a:srgbClr val="175777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в таких помещениях привести к увеличению количества брака и повлиять на самочувствие и здоровье персонала. </a:t>
            </a:r>
            <a:endParaRPr lang="ru-RU" sz="1700" b="1" dirty="0">
              <a:solidFill>
                <a:srgbClr val="175777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Рисунок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" y="13781"/>
            <a:ext cx="2196084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68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1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FFFFFF"/>
      </a:accent3>
      <a:accent4>
        <a:srgbClr val="5DCEAF"/>
      </a:accent4>
      <a:accent5>
        <a:srgbClr val="202F6A"/>
      </a:accent5>
      <a:accent6>
        <a:srgbClr val="3083AF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6602</TotalTime>
  <Words>1210</Words>
  <Application>Microsoft Office PowerPoint</Application>
  <PresentationFormat>Произвольный</PresentationFormat>
  <Paragraphs>144</Paragraphs>
  <Slides>26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Malgun Gothic</vt:lpstr>
      <vt:lpstr>Arial</vt:lpstr>
      <vt:lpstr>Calibri</vt:lpstr>
      <vt:lpstr>Century Gothic</vt:lpstr>
      <vt:lpstr>Georgia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berry</dc:creator>
  <cp:lastModifiedBy>mtp</cp:lastModifiedBy>
  <cp:revision>394</cp:revision>
  <cp:lastPrinted>2018-08-20T13:29:39Z</cp:lastPrinted>
  <dcterms:created xsi:type="dcterms:W3CDTF">2012-10-22T20:31:00Z</dcterms:created>
  <dcterms:modified xsi:type="dcterms:W3CDTF">2026-08-06T06:12:00Z</dcterms:modified>
</cp:coreProperties>
</file>